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19" r:id="rId4"/>
    <p:sldId id="292" r:id="rId5"/>
    <p:sldId id="257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1" r:id="rId14"/>
    <p:sldId id="303" r:id="rId15"/>
    <p:sldId id="304" r:id="rId16"/>
    <p:sldId id="306" r:id="rId17"/>
    <p:sldId id="305" r:id="rId18"/>
    <p:sldId id="308" r:id="rId19"/>
    <p:sldId id="309" r:id="rId20"/>
    <p:sldId id="310" r:id="rId21"/>
    <p:sldId id="311" r:id="rId22"/>
    <p:sldId id="312" r:id="rId23"/>
    <p:sldId id="320" r:id="rId24"/>
    <p:sldId id="315" r:id="rId25"/>
    <p:sldId id="314" r:id="rId26"/>
    <p:sldId id="313" r:id="rId27"/>
    <p:sldId id="316" r:id="rId28"/>
    <p:sldId id="317" r:id="rId29"/>
    <p:sldId id="325" r:id="rId30"/>
    <p:sldId id="321" r:id="rId31"/>
    <p:sldId id="31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60409-7ED6-4846-B870-0CE486A7C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ABE-B4AE-4D07-9B6E-3175719F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37BC-5F03-4991-9D69-C92A4F68E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AE09-D25A-4788-B656-3866593E9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8738-6DED-4E1A-909B-70A6DB0D2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4431-533B-4487-8077-E5AB3ABF9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FC73-2492-4F75-B52B-33D0B7272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9500-39DB-49C4-8547-2C3361125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41C4-EB72-4475-BA3A-BCC4ED7C8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6C1D-1907-494C-A381-AF74F4B49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0E66-53CE-405E-8E3B-E6525F18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F928-4E78-4B46-A672-7BF1ACDF0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6B0FE3-33CA-4B58-B4A4-4F8D9DECB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89138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/>
              <a:t>Основные парадоксы физики и</a:t>
            </a:r>
            <a:r>
              <a:rPr lang="en-US" b="1" dirty="0" smtClean="0"/>
              <a:t> </a:t>
            </a:r>
            <a:r>
              <a:rPr lang="ru-RU" b="1" smtClean="0"/>
              <a:t>универсальная </a:t>
            </a:r>
            <a:r>
              <a:rPr lang="ru-RU" b="1" smtClean="0"/>
              <a:t>стрела </a:t>
            </a:r>
            <a:r>
              <a:rPr lang="ru-RU" b="1" dirty="0" smtClean="0"/>
              <a:t>времени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445125"/>
            <a:ext cx="6400800" cy="985838"/>
          </a:xfrm>
        </p:spPr>
        <p:txBody>
          <a:bodyPr/>
          <a:lstStyle/>
          <a:p>
            <a:pPr eaLnBrk="1" hangingPunct="1"/>
            <a:r>
              <a:rPr lang="ru-RU" smtClean="0"/>
              <a:t>к. ф.-м. н. Купервассер Олег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/>
              <a:t>Кротовая нора -</a:t>
            </a:r>
            <a:r>
              <a:rPr lang="en-US" b="1" smtClean="0"/>
              <a:t> </a:t>
            </a:r>
            <a:r>
              <a:rPr lang="ru-RU" b="1" smtClean="0"/>
              <a:t>свойства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2"/>
          </p:nvPr>
        </p:nvSpPr>
        <p:spPr>
          <a:xfrm>
            <a:off x="0" y="1341438"/>
            <a:ext cx="8964613" cy="2547937"/>
          </a:xfrm>
        </p:spPr>
        <p:txBody>
          <a:bodyPr/>
          <a:lstStyle/>
          <a:p>
            <a:r>
              <a:rPr lang="ru-RU" sz="1600" smtClean="0"/>
              <a:t>Решает парадокс Артура Кларка о бессмысленности путешествии к далеким звездам – решается перевозкой одного из концов кротовой норы</a:t>
            </a:r>
          </a:p>
          <a:p>
            <a:r>
              <a:rPr lang="ru-RU" sz="1600" smtClean="0"/>
              <a:t>Спасение цивилизации при расширении вселенной через кротовую нору в другой мир</a:t>
            </a:r>
          </a:p>
          <a:p>
            <a:r>
              <a:rPr lang="ru-RU" sz="1600" smtClean="0"/>
              <a:t>Появление макро кротовой норы из микро, существующей в флуктуациях вакуума</a:t>
            </a:r>
          </a:p>
          <a:p>
            <a:r>
              <a:rPr lang="ru-RU" sz="1600" smtClean="0"/>
              <a:t>Временная кротовая нора – образуется путешествием конца кротовой норы туда и обратно с почти световой скоростью. Получается машина времени для путешествия в прошлое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268663"/>
            <a:ext cx="453707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Кротовая нора –</a:t>
            </a:r>
            <a:r>
              <a:rPr lang="en-US" b="1" smtClean="0"/>
              <a:t> </a:t>
            </a:r>
            <a:r>
              <a:rPr lang="ru-RU" b="1" smtClean="0"/>
              <a:t>парадокс дедушки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2205038"/>
            <a:ext cx="3249613" cy="3416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Внук возвращается в прошлое через временную кротовую нору и убивает своего дедушку</a:t>
            </a:r>
          </a:p>
        </p:txBody>
      </p:sp>
      <p:pic>
        <p:nvPicPr>
          <p:cNvPr id="13316" name="Content Placeholder 4" descr="images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133600"/>
            <a:ext cx="478155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Бритва Оккама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4038600" cy="4176713"/>
          </a:xfrm>
        </p:spPr>
        <p:txBody>
          <a:bodyPr/>
          <a:lstStyle/>
          <a:p>
            <a:r>
              <a:rPr lang="ru-RU" smtClean="0"/>
              <a:t>Разрешая парадоксы, мы используем бритву Оккама</a:t>
            </a:r>
          </a:p>
          <a:p>
            <a:r>
              <a:rPr lang="ru-RU" smtClean="0"/>
              <a:t>Не плодить новых сущностей без необходимости</a:t>
            </a:r>
          </a:p>
        </p:txBody>
      </p:sp>
      <p:pic>
        <p:nvPicPr>
          <p:cNvPr id="14340" name="Content Placeholder 4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133600"/>
            <a:ext cx="3476625" cy="210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 причем тут Стрела Времени?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4438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Ф</a:t>
            </a:r>
            <a:r>
              <a:rPr lang="ru-RU" sz="2000" smtClean="0"/>
              <a:t>изика – экспериментальная наука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Она проверяется сравнением наблюдаемой эволюции из прошлого в будущее с соответствующем решением из теории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Наблюдатель – это необратимая  макроскопическая система со своей стрелой времени и памятью о прошлом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Макросистема состоит из большого числа молекул и объема, хаотична и имеет слабое взаимодествие с наблюдателем/средой</a:t>
            </a:r>
          </a:p>
        </p:txBody>
      </p:sp>
      <p:pic>
        <p:nvPicPr>
          <p:cNvPr id="15364" name="Content Placeholder 4" descr="images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4363" y="1989138"/>
            <a:ext cx="4083050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r>
              <a:rPr lang="ru-RU" sz="3600" b="1" smtClean="0"/>
              <a:t>Почему стрела времени наблюдателя важна для наблюдаемой системы ?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Существует малое взаимодействие между реальным наблюдателем и наблюдаемой системой</a:t>
            </a:r>
          </a:p>
          <a:p>
            <a:r>
              <a:rPr lang="ru-RU" smtClean="0"/>
              <a:t>Им нельзя пренебречь!</a:t>
            </a:r>
          </a:p>
        </p:txBody>
      </p:sp>
      <p:pic>
        <p:nvPicPr>
          <p:cNvPr id="16388" name="Content Placeholder 4" descr="images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133600"/>
            <a:ext cx="3455988" cy="318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Как это решает парадоксы?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ru-RU" smtClean="0"/>
              <a:t>Их проблематичные последствия становятся экспериментально не наблюдаемыми для реального наблюдателя</a:t>
            </a:r>
          </a:p>
        </p:txBody>
      </p:sp>
      <p:pic>
        <p:nvPicPr>
          <p:cNvPr id="17412" name="Content Placeholder 5" descr="image123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5038"/>
            <a:ext cx="4321175" cy="300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Пример с двумя сосудами с газом – неустойчивость сжатия 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Расширение газа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  Сжатие газа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20963"/>
            <a:ext cx="31686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08275"/>
            <a:ext cx="32353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005263"/>
            <a:ext cx="1012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Разрешение парадокса увеличения макроскопической энтропии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600" smtClean="0"/>
              <a:t>Определение стрелы времени – направление роста энтропии системы</a:t>
            </a:r>
          </a:p>
          <a:p>
            <a:pPr>
              <a:lnSpc>
                <a:spcPct val="90000"/>
              </a:lnSpc>
            </a:pPr>
            <a:r>
              <a:rPr lang="ru-RU" sz="1600" smtClean="0"/>
              <a:t>В результате взаимодействия наблюдателя/среды с наблюдаемой системой в результате малого взаимодействия происходит синхронизация стрел времени.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ru-RU" sz="1600" smtClean="0"/>
              <a:t>Отсюда 2 разрешения парадоксов Пуанкаре и Лошмидта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/>
              <a:t>1)  Обращение времени возможно, но оно происходит синхронно для наблюдателя и наблюдаемой системы (полная система)</a:t>
            </a:r>
            <a:endParaRPr lang="en-US" sz="16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smtClean="0"/>
              <a:t>2) Для полной системы невозможно самонаблюдение возвратов из-за стирания памяти наблюдателя</a:t>
            </a:r>
            <a:endParaRPr lang="en-US" sz="1600" smtClean="0"/>
          </a:p>
          <a:p>
            <a:endParaRPr lang="ru-RU" smtClean="0"/>
          </a:p>
        </p:txBody>
      </p:sp>
      <p:pic>
        <p:nvPicPr>
          <p:cNvPr id="19460" name="Content Placeholder 4" descr="iiiisp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12875"/>
            <a:ext cx="4038600" cy="3024188"/>
          </a:xfrm>
          <a:noFill/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643438" y="4508500"/>
            <a:ext cx="41052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Состояние с противоположными стрелами времени у двух подсистем неустойчиво. Малое взаимодействие между системами приводит к синхронизации стрел времени. Поэтому всюду во Вселенной стрелы времени со-направлены. Положительное направление стрелы времени идет в направлении роста энтропии. Поэтому энтропия повсюду во Вселенной только растет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Мульти –мировая теория: невероятностный характер  непредсказуемости вследствие квантовых корреляций</a:t>
            </a:r>
          </a:p>
        </p:txBody>
      </p:sp>
      <p:pic>
        <p:nvPicPr>
          <p:cNvPr id="20483" name="Picture 3" descr="quantum-suicide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84313"/>
            <a:ext cx="536098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Опыт со Шредингеровским Котом с точки зрения внешнего наблюдателя и с точки зрения самого Кота (самонаблюдение) . Редукция только конечного наблюдателя при самонаблюдении</a:t>
            </a:r>
          </a:p>
        </p:txBody>
      </p:sp>
      <p:pic>
        <p:nvPicPr>
          <p:cNvPr id="21507" name="Picture 4" descr="ko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600200"/>
            <a:ext cx="72421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963" y="549275"/>
            <a:ext cx="43640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81075"/>
            <a:ext cx="347186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Разрешение парадокса Шредингеровского Кота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15250" cy="1757363"/>
          </a:xfrm>
        </p:spPr>
        <p:txBody>
          <a:bodyPr/>
          <a:lstStyle/>
          <a:p>
            <a:r>
              <a:rPr lang="ru-RU" sz="1400" smtClean="0"/>
              <a:t>Возврат системы к исходному состоянию из-за квантовых корреляций. Этот возврат не может быть зафиксирован при самонаблюдении из-за стирания памяти. </a:t>
            </a:r>
          </a:p>
          <a:p>
            <a:r>
              <a:rPr lang="ru-RU" sz="1400" smtClean="0"/>
              <a:t>При обращении времени стрела наблюдателя обращается вместе со стрелой времени наблюдаемой системы</a:t>
            </a:r>
          </a:p>
          <a:p>
            <a:r>
              <a:rPr lang="ru-RU" sz="1400" smtClean="0"/>
              <a:t>Малые отклонения  от вследствие квантовых корреляций не наблюдаемы из-за неполноты самонаблюдения</a:t>
            </a:r>
          </a:p>
        </p:txBody>
      </p:sp>
      <p:pic>
        <p:nvPicPr>
          <p:cNvPr id="22532" name="Content Placeholder 4" descr="iiiisp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284538"/>
            <a:ext cx="7472362" cy="297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Разрешение информационного парадокса черных дыр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1684338"/>
          </a:xfrm>
        </p:spPr>
        <p:txBody>
          <a:bodyPr/>
          <a:lstStyle/>
          <a:p>
            <a:r>
              <a:rPr lang="ru-RU" sz="2000" smtClean="0"/>
              <a:t>Абсолютная неустойчивость белой дыры</a:t>
            </a:r>
          </a:p>
          <a:p>
            <a:r>
              <a:rPr lang="ru-RU" sz="2000" smtClean="0"/>
              <a:t>Малая гравитация наблюдателя</a:t>
            </a:r>
          </a:p>
          <a:p>
            <a:pPr>
              <a:buFontTx/>
              <a:buNone/>
            </a:pPr>
            <a:r>
              <a:rPr lang="ru-RU" sz="2000" smtClean="0"/>
              <a:t>приводят к непроверяемости информационного парадокса: наблюдатель «разрушает» информационные корреляциии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284538"/>
            <a:ext cx="50403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Парадокс дедушки - разрешение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8218487" cy="18002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1</a:t>
            </a:r>
            <a:r>
              <a:rPr lang="ru-RU" sz="2800" smtClean="0"/>
              <a:t>) </a:t>
            </a:r>
            <a:r>
              <a:rPr lang="ru-RU" sz="2400" smtClean="0"/>
              <a:t>Макротела: Непроходимость временного туннеля из-за синхронизации стрел времени излучения внутри туннеля и космонавта</a:t>
            </a:r>
          </a:p>
          <a:p>
            <a:pPr>
              <a:buFontTx/>
              <a:buNone/>
            </a:pPr>
            <a:r>
              <a:rPr lang="ru-RU" sz="2400" smtClean="0"/>
              <a:t>2) Временные микро-туннели : разрушение топологии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49625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141663"/>
            <a:ext cx="45434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0350"/>
            <a:ext cx="576103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 динамики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796131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Непредсказуемая динамика</a:t>
            </a:r>
          </a:p>
        </p:txBody>
      </p:sp>
      <p:pic>
        <p:nvPicPr>
          <p:cNvPr id="27651" name="Picture 4" descr="th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420938"/>
            <a:ext cx="6797675" cy="329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Эшер, «Картинная галерея»</a:t>
            </a:r>
            <a:br>
              <a:rPr lang="ru-RU" b="1" smtClean="0"/>
            </a:br>
            <a:r>
              <a:rPr lang="ru-RU" b="1" smtClean="0"/>
              <a:t>проблемы самонаблюдения</a:t>
            </a:r>
            <a:endParaRPr lang="ru-RU" smtClean="0"/>
          </a:p>
        </p:txBody>
      </p:sp>
      <p:pic>
        <p:nvPicPr>
          <p:cNvPr id="28675" name="Picture 2" descr="fig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601788"/>
            <a:ext cx="53530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Невозможность самопредсказания</a:t>
            </a:r>
          </a:p>
        </p:txBody>
      </p:sp>
      <p:pic>
        <p:nvPicPr>
          <p:cNvPr id="29699" name="Picture 2" descr="reality_dil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81645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r>
              <a:rPr lang="ru-RU" sz="2000" smtClean="0"/>
              <a:t>Применения на практике непредсказуемых систем (например в мезоскопических  компьютерах ) :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1) характерные черты для распознавания –это макропараметры</a:t>
            </a:r>
            <a:br>
              <a:rPr lang="ru-RU" sz="2000" smtClean="0"/>
            </a:br>
            <a:r>
              <a:rPr lang="ru-RU" sz="2000" smtClean="0"/>
              <a:t>2) случайный генератор – его корреляции с окружением </a:t>
            </a:r>
          </a:p>
        </p:txBody>
      </p:sp>
      <p:pic>
        <p:nvPicPr>
          <p:cNvPr id="30723" name="Picture 2" descr="020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45974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07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068638"/>
            <a:ext cx="3333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Фронт горения (фильтрационного и смеси газов)</a:t>
            </a:r>
            <a:endParaRPr lang="af-ZA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775" y="1412875"/>
            <a:ext cx="45942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4614863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New book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85344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6700"/>
            <a:ext cx="2843213" cy="209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276600" y="4076700"/>
          <a:ext cx="2519363" cy="2098675"/>
        </p:xfrm>
        <a:graphic>
          <a:graphicData uri="http://schemas.openxmlformats.org/presentationml/2006/ole">
            <p:oleObj spid="_x0000_s1026" name="Точечный рисунок" r:id="rId4" imgW="7666667" imgH="5706272" progId="PBrush">
              <p:embed/>
            </p:oleObj>
          </a:graphicData>
        </a:graphic>
      </p:graphicFrame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076700"/>
            <a:ext cx="2916237" cy="214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29600" cy="712788"/>
          </a:xfrm>
          <a:noFill/>
        </p:spPr>
        <p:txBody>
          <a:bodyPr/>
          <a:lstStyle/>
          <a:p>
            <a:pPr eaLnBrk="1" hangingPunct="1"/>
            <a:r>
              <a:rPr lang="en-US" sz="3200" b="1" smtClean="0"/>
              <a:t>Process of solute</a:t>
            </a:r>
            <a:r>
              <a:rPr lang="ru-RU" sz="3200" b="1" smtClean="0"/>
              <a:t> </a:t>
            </a:r>
            <a:r>
              <a:rPr lang="en-US" sz="3200" b="1" smtClean="0"/>
              <a:t>solvation</a:t>
            </a:r>
            <a:r>
              <a:rPr lang="ru-RU" sz="3200" b="1" smtClean="0"/>
              <a:t> </a:t>
            </a:r>
            <a:r>
              <a:rPr lang="en-US" sz="3200" b="1" smtClean="0"/>
              <a:t>in solvent</a:t>
            </a:r>
            <a:endParaRPr lang="ru-RU" sz="3200" b="1" smtClean="0"/>
          </a:p>
        </p:txBody>
      </p:sp>
      <p:sp>
        <p:nvSpPr>
          <p:cNvPr id="1030" name="AutoShape 10"/>
          <p:cNvSpPr>
            <a:spLocks noChangeArrowheads="1"/>
          </p:cNvSpPr>
          <p:nvPr/>
        </p:nvSpPr>
        <p:spPr bwMode="auto">
          <a:xfrm>
            <a:off x="2555875" y="50133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A2E00">
              <a:alpha val="839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5364163" y="50847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A2E00">
              <a:alpha val="839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4335463" y="5683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2032000" y="575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2895600" y="5630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395288" y="476250"/>
            <a:ext cx="8208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 u="sng">
                <a:solidFill>
                  <a:schemeClr val="tx2"/>
                </a:solidFill>
              </a:rPr>
              <a:t>Continuum solution model</a:t>
            </a:r>
            <a:endParaRPr lang="ru-RU" sz="5400" b="1" i="1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Oleg Kupervasser</a:t>
            </a: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            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              olegkup@yahoo.com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Второй закон термодинамики</a:t>
            </a:r>
          </a:p>
        </p:txBody>
      </p:sp>
      <p:pic>
        <p:nvPicPr>
          <p:cNvPr id="6147" name="Content Placeholder 3" descr="Food_Drinks_Coffee_with_milk_01989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700213"/>
            <a:ext cx="598170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Противоречие между вторым законом термодинамики и</a:t>
            </a:r>
            <a:r>
              <a:rPr lang="en-US" sz="2800" b="1" smtClean="0"/>
              <a:t> </a:t>
            </a:r>
            <a:r>
              <a:rPr lang="ru-RU" sz="2800" b="1" smtClean="0"/>
              <a:t>обратимыми законами физики</a:t>
            </a:r>
            <a:r>
              <a:rPr lang="en-US" sz="2800" b="1" smtClean="0"/>
              <a:t>.</a:t>
            </a:r>
            <a:r>
              <a:rPr lang="en-US" sz="4000" b="1" smtClean="0"/>
              <a:t> </a:t>
            </a:r>
            <a:endParaRPr lang="ru-RU" sz="40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Энтропия замкнутой системы в ограниченном объеме может только расти до достижения состояния максимума – термодинамического равновесия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Это противоречит обратимости: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a)</a:t>
            </a:r>
            <a:r>
              <a:rPr lang="ru-RU" sz="2800" smtClean="0"/>
              <a:t>Парадокс Пуанкаре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b) </a:t>
            </a:r>
            <a:r>
              <a:rPr lang="ru-RU" sz="2800" smtClean="0"/>
              <a:t>Парадокс Лошмидта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Противоречие между редукцией волнового пакета и уравнением Шредингера (Унитарная эволюция) в Квантовой механике.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Энтропия фон-Неймана не меняется при эволюции по уравнению Шредингера, но возрастает при редукции</a:t>
            </a:r>
          </a:p>
          <a:p>
            <a:pPr eaLnBrk="1" hangingPunct="1"/>
            <a:r>
              <a:rPr lang="ru-RU" sz="2400" smtClean="0"/>
              <a:t>Парадокс Шредингеровского кота как иллюстрация парадокса редукции</a:t>
            </a:r>
            <a:endParaRPr lang="en-US" sz="2400" smtClean="0"/>
          </a:p>
        </p:txBody>
      </p:sp>
      <p:pic>
        <p:nvPicPr>
          <p:cNvPr id="8196" name="Picture 4" descr="cat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876550"/>
            <a:ext cx="4038600" cy="1973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Информационный парадокс черной дыры</a:t>
            </a:r>
          </a:p>
        </p:txBody>
      </p:sp>
      <p:pic>
        <p:nvPicPr>
          <p:cNvPr id="9219" name="Content Placeholder 4" descr="black-hole-47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00213"/>
            <a:ext cx="6842125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Информационный парадокс черной дыры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В черной дыре происходит необратимое исчезновение информации. Это противоречит обратимости движения – при обращении движения информация восстанавливается. </a:t>
            </a:r>
          </a:p>
          <a:p>
            <a:pPr>
              <a:buFontTx/>
              <a:buNone/>
            </a:pPr>
            <a:r>
              <a:rPr lang="ru-RU" sz="2400" smtClean="0"/>
              <a:t>Как реально можно обратить во времени черную дыру? Напрямую нельзя, но зато можно заменить черную дыру эквивалентным туннелем, связывающим черную и белую дыру в другой вселенной</a:t>
            </a:r>
            <a:r>
              <a:rPr lang="en-US" sz="2400" smtClean="0"/>
              <a:t> (Nikodem J. Poplawski “Radial motion in an Einstein-Rosen bridge”)</a:t>
            </a:r>
            <a:r>
              <a:rPr lang="ru-RU" sz="2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Кротовая нора</a:t>
            </a:r>
          </a:p>
        </p:txBody>
      </p:sp>
      <p:pic>
        <p:nvPicPr>
          <p:cNvPr id="11267" name="Content Placeholder 4" descr="12495316_schemes3410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6853237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667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Default Design</vt:lpstr>
      <vt:lpstr>Точечный рисунок</vt:lpstr>
      <vt:lpstr>Основные парадоксы физики и универсальная стрела времени</vt:lpstr>
      <vt:lpstr>Слайд 2</vt:lpstr>
      <vt:lpstr>New book</vt:lpstr>
      <vt:lpstr>Второй закон термодинамики</vt:lpstr>
      <vt:lpstr>Противоречие между вторым законом термодинамики и обратимыми законами физики. </vt:lpstr>
      <vt:lpstr>Противоречие между редукцией волнового пакета и уравнением Шредингера (Унитарная эволюция) в Квантовой механике.</vt:lpstr>
      <vt:lpstr>Информационный парадокс черной дыры</vt:lpstr>
      <vt:lpstr>Информационный парадокс черной дыры</vt:lpstr>
      <vt:lpstr>Кротовая нора</vt:lpstr>
      <vt:lpstr>Кротовая нора - свойства</vt:lpstr>
      <vt:lpstr>Кротовая нора – парадокс дедушки</vt:lpstr>
      <vt:lpstr>Бритва Оккама</vt:lpstr>
      <vt:lpstr>А причем тут Стрела Времени?</vt:lpstr>
      <vt:lpstr>Почему стрела времени наблюдателя важна для наблюдаемой системы ?</vt:lpstr>
      <vt:lpstr>Как это решает парадоксы?</vt:lpstr>
      <vt:lpstr>Пример с двумя сосудами с газом – неустойчивость сжатия </vt:lpstr>
      <vt:lpstr>Разрешение парадокса увеличения макроскопической энтропии</vt:lpstr>
      <vt:lpstr>Мульти –мировая теория: невероятностный характер  непредсказуемости вследствие квантовых корреляций</vt:lpstr>
      <vt:lpstr>Опыт со Шредингеровским Котом с точки зрения внешнего наблюдателя и с точки зрения самого Кота (самонаблюдение) . Редукция только конечного наблюдателя при самонаблюдении</vt:lpstr>
      <vt:lpstr>Разрешение парадокса Шредингеровского Кота</vt:lpstr>
      <vt:lpstr>Разрешение информационного парадокса черных дыр</vt:lpstr>
      <vt:lpstr>Парадокс дедушки - разрешение</vt:lpstr>
      <vt:lpstr>Слайд 23</vt:lpstr>
      <vt:lpstr>Три динамики</vt:lpstr>
      <vt:lpstr>Непредсказуемая динамика</vt:lpstr>
      <vt:lpstr>Эшер, «Картинная галерея» проблемы самонаблюдения</vt:lpstr>
      <vt:lpstr>Невозможность самопредсказания</vt:lpstr>
      <vt:lpstr>Применения на практике непредсказуемых систем (например в мезоскопических  компьютерах ) :  1) характерные черты для распознавания –это макропараметры 2) случайный генератор – его корреляции с окружением </vt:lpstr>
      <vt:lpstr>Фронт горения (фильтрационного и смеси газов)</vt:lpstr>
      <vt:lpstr>Process of solute solvation in solvent</vt:lpstr>
      <vt:lpstr>Oleg Kupervasser</vt:lpstr>
    </vt:vector>
  </TitlesOfParts>
  <Company>kupervasser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Paradoxes of quantum and statistical mechanics.</dc:title>
  <dc:creator>kupervasser</dc:creator>
  <cp:lastModifiedBy>HP</cp:lastModifiedBy>
  <cp:revision>127</cp:revision>
  <dcterms:created xsi:type="dcterms:W3CDTF">2007-06-19T21:20:29Z</dcterms:created>
  <dcterms:modified xsi:type="dcterms:W3CDTF">2015-11-22T12:49:51Z</dcterms:modified>
</cp:coreProperties>
</file>